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3150" cy="3240405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 autoAdjust="0"/>
    <p:restoredTop sz="94694"/>
  </p:normalViewPr>
  <p:slideViewPr>
    <p:cSldViewPr showGuides="1">
      <p:cViewPr>
        <p:scale>
          <a:sx n="64" d="100"/>
          <a:sy n="64" d="100"/>
        </p:scale>
        <p:origin x="640" y="0"/>
      </p:cViewPr>
      <p:guideLst>
        <p:guide orient="horz" pos="10206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28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A31EC75-7AFC-7EEB-DA83-30B94087D4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2DC6E72-D62A-70D5-D715-1A17C1D1CB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5F10CD6-81CA-5078-CB14-63B791CB0D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95500" y="685800"/>
            <a:ext cx="2667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A0629C5-89BF-72D5-CC56-10D203B8E6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2A7B8AA-6289-0B1F-34BD-F17033C3CC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BFA6446-0998-2227-ADA2-E37AED2CA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ADDE46-46A5-E943-902E-80E8D8CFC8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32BFB3C-7375-9F31-5250-40FB6C2978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574AF7-A3B9-D447-9E5C-4C9E082DE935}" type="slidenum">
              <a:rPr lang="en-US" altLang="zh-CN" sz="1200" smtClean="0"/>
              <a:pPr/>
              <a:t>1</a:t>
            </a:fld>
            <a:endParaRPr lang="en-US" altLang="zh-CN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90691BC-3E6A-1A03-811C-AB2C0ECE7B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A8AA433-FE5A-76F9-B862-2906BD041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51188" y="5303838"/>
            <a:ext cx="18902362" cy="112807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51188" y="17019588"/>
            <a:ext cx="18902362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CC7F1F-1886-125D-9736-A7C6A6072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6D11F-9A9F-66A7-4185-CBB849FC9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E279C6-4495-2AEC-45C8-ADA0AA9E9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9580-396D-B240-AA5E-17CEC5D717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17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06" userDrawn="1">
          <p15:clr>
            <a:srgbClr val="FBAE40"/>
          </p15:clr>
        </p15:guide>
        <p15:guide id="2" pos="79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9">
            <a:extLst>
              <a:ext uri="{FF2B5EF4-FFF2-40B4-BE49-F238E27FC236}">
                <a16:creationId xmlns:a16="http://schemas.microsoft.com/office/drawing/2014/main" id="{15780FA9-2D37-D6C6-1457-E644D28C64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8638" y="414338"/>
            <a:ext cx="24217312" cy="31432500"/>
          </a:xfrm>
          <a:prstGeom prst="rect">
            <a:avLst/>
          </a:prstGeom>
          <a:solidFill>
            <a:schemeClr val="bg1"/>
          </a:solidFill>
          <a:ln w="50800" algn="ctr">
            <a:solidFill>
              <a:srgbClr val="1B4B7E"/>
            </a:solidFill>
            <a:round/>
            <a:headEnd/>
            <a:tailEnd/>
          </a:ln>
        </p:spPr>
        <p:txBody>
          <a:bodyPr/>
          <a:lstStyle>
            <a:lvl1pPr defTabSz="3292475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292475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292475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292475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292475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292475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292475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292475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292475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pic>
        <p:nvPicPr>
          <p:cNvPr id="1028" name="图片 3">
            <a:extLst>
              <a:ext uri="{FF2B5EF4-FFF2-40B4-BE49-F238E27FC236}">
                <a16:creationId xmlns:a16="http://schemas.microsoft.com/office/drawing/2014/main" id="{B13C9B32-6F35-DE16-2E3C-4B2B613A0268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12997" r="3178" b="7385"/>
          <a:stretch>
            <a:fillRect/>
          </a:stretch>
        </p:blipFill>
        <p:spPr bwMode="auto">
          <a:xfrm>
            <a:off x="449262" y="432273"/>
            <a:ext cx="2439367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文本框 4">
            <a:extLst>
              <a:ext uri="{FF2B5EF4-FFF2-40B4-BE49-F238E27FC236}">
                <a16:creationId xmlns:a16="http://schemas.microsoft.com/office/drawing/2014/main" id="{994984C4-2C53-520C-1A50-EC4D0E8ED4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8247" y="499566"/>
            <a:ext cx="1260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第二十二届中国虚拟现实大会</a:t>
            </a:r>
            <a:r>
              <a:rPr lang="en-US" altLang="zh-CN" sz="44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CN" sz="4400" b="1" dirty="0" err="1">
                <a:solidFill>
                  <a:schemeClr val="bg1"/>
                </a:solidFill>
              </a:rPr>
              <a:t>ChinaVR</a:t>
            </a:r>
            <a:r>
              <a:rPr lang="zh-CN" altLang="en-US" sz="4400" b="1" dirty="0">
                <a:solidFill>
                  <a:schemeClr val="bg1"/>
                </a:solidFill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</a:rPr>
              <a:t>2022</a:t>
            </a:r>
            <a:r>
              <a:rPr lang="en-US" altLang="zh-CN" sz="44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CN" altLang="en-US" sz="44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30" name="文本框 5">
            <a:extLst>
              <a:ext uri="{FF2B5EF4-FFF2-40B4-BE49-F238E27FC236}">
                <a16:creationId xmlns:a16="http://schemas.microsoft.com/office/drawing/2014/main" id="{48465CC4-46B5-D503-1B7D-D6642FC29B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856095" y="224408"/>
            <a:ext cx="6410251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500" dirty="0">
                <a:solidFill>
                  <a:schemeClr val="bg1"/>
                </a:solidFill>
              </a:rPr>
              <a:t>2022</a:t>
            </a:r>
            <a:endParaRPr lang="zh-CN" altLang="en-US" sz="12500" dirty="0">
              <a:solidFill>
                <a:schemeClr val="bg1"/>
              </a:solidFill>
            </a:endParaRPr>
          </a:p>
        </p:txBody>
      </p:sp>
      <p:sp>
        <p:nvSpPr>
          <p:cNvPr id="1031" name="文本框 6">
            <a:extLst>
              <a:ext uri="{FF2B5EF4-FFF2-40B4-BE49-F238E27FC236}">
                <a16:creationId xmlns:a16="http://schemas.microsoft.com/office/drawing/2014/main" id="{DA7968CC-E686-79A8-625F-709186DA1D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59287" y="499566"/>
            <a:ext cx="4543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11</a:t>
            </a:r>
            <a:r>
              <a:rPr lang="zh-CN" altLang="en-US" sz="4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月</a:t>
            </a:r>
            <a:r>
              <a:rPr lang="en-US" altLang="zh-CN" sz="4000" dirty="0">
                <a:solidFill>
                  <a:schemeClr val="bg1"/>
                </a:solidFill>
              </a:rPr>
              <a:t>18</a:t>
            </a:r>
            <a:r>
              <a:rPr lang="zh-CN" altLang="en-US" sz="4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日</a:t>
            </a:r>
            <a:r>
              <a:rPr lang="en-US" altLang="zh-CN" sz="4000" dirty="0">
                <a:solidFill>
                  <a:schemeClr val="bg1"/>
                </a:solidFill>
              </a:rPr>
              <a:t>-20</a:t>
            </a:r>
            <a:r>
              <a:rPr lang="zh-CN" altLang="en-US" sz="4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日</a:t>
            </a:r>
          </a:p>
        </p:txBody>
      </p:sp>
      <p:sp>
        <p:nvSpPr>
          <p:cNvPr id="1032" name="文本框 7">
            <a:extLst>
              <a:ext uri="{FF2B5EF4-FFF2-40B4-BE49-F238E27FC236}">
                <a16:creationId xmlns:a16="http://schemas.microsoft.com/office/drawing/2014/main" id="{705735CF-0732-C41F-60C0-28CF3DEB8A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59287" y="1274745"/>
            <a:ext cx="50235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中国</a:t>
            </a:r>
            <a:r>
              <a:rPr lang="en-US" altLang="zh-CN" sz="4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·</a:t>
            </a:r>
            <a:r>
              <a:rPr lang="zh-CN" altLang="en-US" sz="4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昆明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9E5471B-7A18-4DC0-9F2F-7F769EA60F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0475" y="29508450"/>
            <a:ext cx="5880100" cy="2251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29184" tIns="164592" rIns="329184" bIns="1645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E2BEC6-7E7D-2A29-1E5F-24F10E306D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0600" y="29508450"/>
            <a:ext cx="7981950" cy="2251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29184" tIns="164592" rIns="329184" bIns="1645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6EB65-1A5D-5576-A28F-921D063295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62575" y="29508450"/>
            <a:ext cx="5880100" cy="2251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29184" tIns="164592" rIns="329184" bIns="1645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000"/>
            </a:lvl1pPr>
          </a:lstStyle>
          <a:p>
            <a:pPr>
              <a:defRPr/>
            </a:pPr>
            <a:fld id="{B586D880-DF67-D740-88FD-02E005CE5C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3292475" rtl="0" eaLnBrk="0" fontAlgn="base" hangingPunct="0">
        <a:spcBef>
          <a:spcPct val="0"/>
        </a:spcBef>
        <a:spcAft>
          <a:spcPct val="0"/>
        </a:spcAft>
        <a:defRPr sz="15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9247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9247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9247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9247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9247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9247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9247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9247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35075" indent="-1235075" algn="l" defTabSz="3292475" rtl="0" eaLnBrk="0" fontAlgn="base" hangingPunct="0">
        <a:spcBef>
          <a:spcPct val="20000"/>
        </a:spcBef>
        <a:spcAft>
          <a:spcPct val="0"/>
        </a:spcAft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4938" indent="-1028700" algn="l" defTabSz="3292475" rtl="0" eaLnBrk="0" fontAlgn="base" hangingPunct="0">
        <a:spcBef>
          <a:spcPct val="20000"/>
        </a:spcBef>
        <a:spcAft>
          <a:spcPct val="0"/>
        </a:spcAft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325" algn="l" defTabSz="3292475" rtl="0" eaLnBrk="0" fontAlgn="base" hangingPunct="0">
        <a:spcBef>
          <a:spcPct val="20000"/>
        </a:spcBef>
        <a:spcAft>
          <a:spcPct val="0"/>
        </a:spcAft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1038" indent="-823913" algn="l" defTabSz="3292475" rtl="0" eaLnBrk="0" fontAlgn="base" hangingPunct="0">
        <a:spcBef>
          <a:spcPct val="20000"/>
        </a:spcBef>
        <a:spcAft>
          <a:spcPct val="0"/>
        </a:spcAft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7275" indent="-823913" algn="l" defTabSz="3292475" rtl="0" eaLnBrk="0" fontAlgn="base" hangingPunct="0">
        <a:spcBef>
          <a:spcPct val="20000"/>
        </a:spcBef>
        <a:spcAft>
          <a:spcPct val="0"/>
        </a:spcAft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06" userDrawn="1">
          <p15:clr>
            <a:srgbClr val="F26B43"/>
          </p15:clr>
        </p15:guide>
        <p15:guide id="2" pos="7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>
            <a:extLst>
              <a:ext uri="{FF2B5EF4-FFF2-40B4-BE49-F238E27FC236}">
                <a16:creationId xmlns:a16="http://schemas.microsoft.com/office/drawing/2014/main" id="{1F3EA555-B8A6-E0E9-6D67-D5F40996D7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29567" y="8772525"/>
            <a:ext cx="46037" cy="23074313"/>
          </a:xfrm>
          <a:prstGeom prst="line">
            <a:avLst/>
          </a:prstGeom>
          <a:noFill/>
          <a:ln w="50800">
            <a:solidFill>
              <a:srgbClr val="1B4B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5" name="Group 8">
            <a:extLst>
              <a:ext uri="{FF2B5EF4-FFF2-40B4-BE49-F238E27FC236}">
                <a16:creationId xmlns:a16="http://schemas.microsoft.com/office/drawing/2014/main" id="{17F20AF8-462C-346C-FF2D-508DBB023CAA}"/>
              </a:ext>
            </a:extLst>
          </p:cNvPr>
          <p:cNvGrpSpPr>
            <a:grpSpLocks/>
          </p:cNvGrpSpPr>
          <p:nvPr/>
        </p:nvGrpSpPr>
        <p:grpSpPr bwMode="auto">
          <a:xfrm>
            <a:off x="546099" y="8429625"/>
            <a:ext cx="24224827" cy="354013"/>
            <a:chOff x="344" y="6248"/>
            <a:chExt cx="20003" cy="228"/>
          </a:xfrm>
        </p:grpSpPr>
        <p:sp>
          <p:nvSpPr>
            <p:cNvPr id="3096" name="Rectangle 6">
              <a:extLst>
                <a:ext uri="{FF2B5EF4-FFF2-40B4-BE49-F238E27FC236}">
                  <a16:creationId xmlns:a16="http://schemas.microsoft.com/office/drawing/2014/main" id="{4E24A551-7EB8-6441-D16F-B3EC1E593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6339"/>
              <a:ext cx="20003" cy="137"/>
            </a:xfrm>
            <a:prstGeom prst="rect">
              <a:avLst/>
            </a:prstGeom>
            <a:solidFill>
              <a:srgbClr val="1B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7" name="Rectangle 7">
              <a:extLst>
                <a:ext uri="{FF2B5EF4-FFF2-40B4-BE49-F238E27FC236}">
                  <a16:creationId xmlns:a16="http://schemas.microsoft.com/office/drawing/2014/main" id="{405C6ACA-D23A-270B-01CA-61F441AD8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6248"/>
              <a:ext cx="20003" cy="43"/>
            </a:xfrm>
            <a:prstGeom prst="rect">
              <a:avLst/>
            </a:prstGeom>
            <a:solidFill>
              <a:srgbClr val="1B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076" name="Text Box 9">
            <a:extLst>
              <a:ext uri="{FF2B5EF4-FFF2-40B4-BE49-F238E27FC236}">
                <a16:creationId xmlns:a16="http://schemas.microsoft.com/office/drawing/2014/main" id="{553691B0-8697-A428-9E40-D40C31CA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69" y="3628735"/>
            <a:ext cx="23722012" cy="255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基于交互式非负矩阵分解的</a:t>
            </a:r>
            <a:endParaRPr lang="en-US" altLang="zh-CN" sz="8000" b="1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8000" b="1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用户驱动三维模型动态分类</a:t>
            </a:r>
            <a:endParaRPr lang="en-US" altLang="zh-CN" sz="72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77" name="Text Box 10">
            <a:extLst>
              <a:ext uri="{FF2B5EF4-FFF2-40B4-BE49-F238E27FC236}">
                <a16:creationId xmlns:a16="http://schemas.microsoft.com/office/drawing/2014/main" id="{245F72DE-F28C-81AC-F312-D3A7DBE4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2" y="6329314"/>
            <a:ext cx="22539325" cy="20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spcBef>
                <a:spcPct val="15000"/>
              </a:spcBef>
              <a:spcAft>
                <a:spcPct val="15000"/>
              </a:spcAft>
            </a:pP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                                   张三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    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    李四</a:t>
            </a:r>
            <a:endParaRPr lang="en-US" altLang="zh-CN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eaLnBrk="1" fontAlgn="t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zh-CN" sz="3600" i="1" dirty="0">
                <a:latin typeface="Times New Roman" panose="02020603050405020304" pitchFamily="18" charset="0"/>
              </a:rPr>
              <a:t>zhangsan@123.edu.cn        lisi@123.edu.cn</a:t>
            </a:r>
          </a:p>
          <a:p>
            <a:pPr algn="ctr" eaLnBrk="1" fontAlgn="t" hangingPunct="1">
              <a:spcBef>
                <a:spcPct val="15000"/>
              </a:spcBef>
              <a:spcAft>
                <a:spcPct val="15000"/>
              </a:spcAft>
            </a:pP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***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学院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*****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大学</a:t>
            </a:r>
            <a:endParaRPr lang="en-US" altLang="zh-CN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78" name="Text Box 62">
            <a:extLst>
              <a:ext uri="{FF2B5EF4-FFF2-40B4-BE49-F238E27FC236}">
                <a16:creationId xmlns:a16="http://schemas.microsoft.com/office/drawing/2014/main" id="{DDC1042F-5D45-9646-835A-23DEFDBFF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8929688"/>
            <a:ext cx="79200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/>
              <a:t>【</a:t>
            </a:r>
            <a:r>
              <a:rPr lang="zh-CN" altLang="en-US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摘要</a:t>
            </a:r>
            <a:r>
              <a:rPr lang="en-US" altLang="zh-CN" sz="5400" b="1" dirty="0"/>
              <a:t>】</a:t>
            </a:r>
          </a:p>
        </p:txBody>
      </p:sp>
      <p:sp>
        <p:nvSpPr>
          <p:cNvPr id="3079" name="Rectangle 63">
            <a:extLst>
              <a:ext uri="{FF2B5EF4-FFF2-40B4-BE49-F238E27FC236}">
                <a16:creationId xmlns:a16="http://schemas.microsoft.com/office/drawing/2014/main" id="{78DBAD7A-F756-BD68-C8CE-4E5179F7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9864725"/>
            <a:ext cx="11304588" cy="203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80" name="Text Box 421">
            <a:extLst>
              <a:ext uri="{FF2B5EF4-FFF2-40B4-BE49-F238E27FC236}">
                <a16:creationId xmlns:a16="http://schemas.microsoft.com/office/drawing/2014/main" id="{472050C5-460E-CFE5-86BC-4D075B31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0650" y="8929688"/>
            <a:ext cx="1072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/>
              <a:t>【INTERACTIVE INTERFACE】</a:t>
            </a:r>
          </a:p>
        </p:txBody>
      </p:sp>
      <p:sp>
        <p:nvSpPr>
          <p:cNvPr id="3081" name="Rectangle 454">
            <a:extLst>
              <a:ext uri="{FF2B5EF4-FFF2-40B4-BE49-F238E27FC236}">
                <a16:creationId xmlns:a16="http://schemas.microsoft.com/office/drawing/2014/main" id="{22F9BC63-3B02-7A21-F364-1528AB9D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4013" y="9831388"/>
            <a:ext cx="11304587" cy="203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82" name="Text Box 827">
            <a:extLst>
              <a:ext uri="{FF2B5EF4-FFF2-40B4-BE49-F238E27FC236}">
                <a16:creationId xmlns:a16="http://schemas.microsoft.com/office/drawing/2014/main" id="{B7ED850A-D549-62C6-93A2-A1E71AC0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" y="24955003"/>
            <a:ext cx="110886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/>
              <a:t>【</a:t>
            </a:r>
            <a:r>
              <a:rPr lang="zh-CN" altLang="en-US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特征编码</a:t>
            </a:r>
            <a:r>
              <a:rPr lang="en-US" altLang="zh-CN" sz="5400" b="1" dirty="0"/>
              <a:t>】</a:t>
            </a:r>
          </a:p>
        </p:txBody>
      </p:sp>
      <p:sp>
        <p:nvSpPr>
          <p:cNvPr id="3083" name="Rectangle 828">
            <a:extLst>
              <a:ext uri="{FF2B5EF4-FFF2-40B4-BE49-F238E27FC236}">
                <a16:creationId xmlns:a16="http://schemas.microsoft.com/office/drawing/2014/main" id="{EE1C97C6-F979-7615-22F1-F96D6C56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8" y="25858811"/>
            <a:ext cx="11306175" cy="2159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84" name="Text Box 834">
            <a:extLst>
              <a:ext uri="{FF2B5EF4-FFF2-40B4-BE49-F238E27FC236}">
                <a16:creationId xmlns:a16="http://schemas.microsoft.com/office/drawing/2014/main" id="{DEC8CDB3-CD2A-1C7A-D260-22F32755D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" y="21668562"/>
            <a:ext cx="11939588" cy="19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CN" sz="4000" b="1" dirty="0"/>
              <a:t>(a) 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输入特征集合</a:t>
            </a:r>
            <a:r>
              <a:rPr lang="zh-CN" altLang="en-US" sz="4000" b="1" dirty="0"/>
              <a:t>。</a:t>
            </a:r>
            <a:r>
              <a:rPr lang="en-US" altLang="zh-CN" sz="4000" b="1" dirty="0"/>
              <a:t>(b)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基于</a:t>
            </a: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NMF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的模型集预分类。 </a:t>
            </a:r>
            <a:endParaRPr lang="en-US" altLang="zh-CN" sz="4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CN" sz="4000" b="1" dirty="0"/>
              <a:t>(c)</a:t>
            </a:r>
            <a:r>
              <a:rPr lang="zh-CN" altLang="en-US" sz="4000" b="1" dirty="0"/>
              <a:t> 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基于改进</a:t>
            </a: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t-SNE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的可视化。</a:t>
            </a:r>
            <a:r>
              <a:rPr lang="en-US" altLang="zh-CN" sz="4000" b="1" dirty="0"/>
              <a:t>(d)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基于交互式</a:t>
            </a: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NMF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的模型集动态分类。</a:t>
            </a:r>
            <a:r>
              <a:rPr lang="en-US" altLang="zh-CN" sz="4000" b="1" dirty="0"/>
              <a:t>(e) 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最终分类结果。</a:t>
            </a:r>
            <a:endParaRPr lang="en-US" altLang="zh-CN" sz="4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085" name="图片 1">
            <a:extLst>
              <a:ext uri="{FF2B5EF4-FFF2-40B4-BE49-F238E27FC236}">
                <a16:creationId xmlns:a16="http://schemas.microsoft.com/office/drawing/2014/main" id="{7904085D-49D9-91E3-33B4-869376A8B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"/>
          <a:stretch>
            <a:fillRect/>
          </a:stretch>
        </p:blipFill>
        <p:spPr bwMode="auto">
          <a:xfrm>
            <a:off x="801688" y="10453688"/>
            <a:ext cx="11295062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图片 2">
            <a:extLst>
              <a:ext uri="{FF2B5EF4-FFF2-40B4-BE49-F238E27FC236}">
                <a16:creationId xmlns:a16="http://schemas.microsoft.com/office/drawing/2014/main" id="{CB4A26CC-C15C-1734-0507-F55038444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6070263"/>
            <a:ext cx="8135938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3">
            <a:extLst>
              <a:ext uri="{FF2B5EF4-FFF2-40B4-BE49-F238E27FC236}">
                <a16:creationId xmlns:a16="http://schemas.microsoft.com/office/drawing/2014/main" id="{83C3CE12-2371-1A7C-1DB1-F18565F04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6539467"/>
            <a:ext cx="908843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834">
            <a:extLst>
              <a:ext uri="{FF2B5EF4-FFF2-40B4-BE49-F238E27FC236}">
                <a16:creationId xmlns:a16="http://schemas.microsoft.com/office/drawing/2014/main" id="{5DA1D9ED-4A51-40D8-0CB9-93A17BE53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10" y="29639690"/>
            <a:ext cx="11941175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CN" sz="4000" b="1" dirty="0"/>
              <a:t>(a)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输入模型。</a:t>
            </a:r>
            <a:r>
              <a:rPr lang="en-US" altLang="zh-CN" sz="4000" b="1" dirty="0"/>
              <a:t>(b) </a:t>
            </a: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HKS 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特征表达。</a:t>
            </a:r>
            <a:r>
              <a:rPr lang="en-US" altLang="zh-CN" sz="4000" b="1" dirty="0"/>
              <a:t>(c)</a:t>
            </a:r>
            <a:r>
              <a:rPr lang="zh-CN" altLang="en-US" sz="4000" b="1" dirty="0"/>
              <a:t> 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直方图。</a:t>
            </a:r>
            <a:endParaRPr lang="en-US" altLang="zh-CN" sz="4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089" name="图片 4">
            <a:extLst>
              <a:ext uri="{FF2B5EF4-FFF2-40B4-BE49-F238E27FC236}">
                <a16:creationId xmlns:a16="http://schemas.microsoft.com/office/drawing/2014/main" id="{A4A9228B-94A2-15C1-D4E3-FB9E8BC4A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264" y="10230644"/>
            <a:ext cx="10453696" cy="583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421">
            <a:extLst>
              <a:ext uri="{FF2B5EF4-FFF2-40B4-BE49-F238E27FC236}">
                <a16:creationId xmlns:a16="http://schemas.microsoft.com/office/drawing/2014/main" id="{F85A35AE-41F0-7AF6-E446-F9C6CA67F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3048" y="16247408"/>
            <a:ext cx="107299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/>
              <a:t>【</a:t>
            </a:r>
            <a:r>
              <a:rPr lang="zh-CN" altLang="en-US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实验结果</a:t>
            </a:r>
            <a:r>
              <a:rPr lang="en-US" altLang="zh-CN" sz="5400" b="1" dirty="0"/>
              <a:t>】</a:t>
            </a:r>
          </a:p>
        </p:txBody>
      </p:sp>
      <p:sp>
        <p:nvSpPr>
          <p:cNvPr id="3091" name="Rectangle 454">
            <a:extLst>
              <a:ext uri="{FF2B5EF4-FFF2-40B4-BE49-F238E27FC236}">
                <a16:creationId xmlns:a16="http://schemas.microsoft.com/office/drawing/2014/main" id="{CEB67AB2-0EDF-DE14-1D08-8DD4F087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3723" y="17112595"/>
            <a:ext cx="11304587" cy="203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092" name="图片 5">
            <a:extLst>
              <a:ext uri="{FF2B5EF4-FFF2-40B4-BE49-F238E27FC236}">
                <a16:creationId xmlns:a16="http://schemas.microsoft.com/office/drawing/2014/main" id="{545A1D56-3995-711B-4173-090878B5A3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623" y="17461967"/>
            <a:ext cx="8281542" cy="65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21">
            <a:extLst>
              <a:ext uri="{FF2B5EF4-FFF2-40B4-BE49-F238E27FC236}">
                <a16:creationId xmlns:a16="http://schemas.microsoft.com/office/drawing/2014/main" id="{C0486189-43B9-A560-1469-B8B5A5AA0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1438" y="24955003"/>
            <a:ext cx="107299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/>
              <a:t>【</a:t>
            </a:r>
            <a:r>
              <a:rPr lang="zh-CN" altLang="en-US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参考文献</a:t>
            </a:r>
            <a:r>
              <a:rPr lang="en-US" altLang="zh-CN" sz="5400" b="1" dirty="0"/>
              <a:t>】</a:t>
            </a:r>
          </a:p>
        </p:txBody>
      </p:sp>
      <p:sp>
        <p:nvSpPr>
          <p:cNvPr id="3" name="Rectangle 454">
            <a:extLst>
              <a:ext uri="{FF2B5EF4-FFF2-40B4-BE49-F238E27FC236}">
                <a16:creationId xmlns:a16="http://schemas.microsoft.com/office/drawing/2014/main" id="{B375EFD0-F860-A694-CFB2-4A572A89B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3353" y="25837256"/>
            <a:ext cx="11304587" cy="203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" name="Text Box 834">
            <a:extLst>
              <a:ext uri="{FF2B5EF4-FFF2-40B4-BE49-F238E27FC236}">
                <a16:creationId xmlns:a16="http://schemas.microsoft.com/office/drawing/2014/main" id="{9B4E8D07-927F-01B0-D8AA-BA1ADE98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828" y="26214684"/>
            <a:ext cx="11939587" cy="563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CN" sz="4000" b="1" dirty="0"/>
              <a:t>[1].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XXXXX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CN" sz="4000" b="1" dirty="0"/>
              <a:t>[2].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XXXXX</a:t>
            </a:r>
          </a:p>
          <a:p>
            <a:pPr eaLnBrk="1" hangingPunct="1">
              <a:buClr>
                <a:srgbClr val="FF9900"/>
              </a:buClr>
            </a:pPr>
            <a:r>
              <a:rPr lang="en-US" altLang="zh-CN" sz="4000" b="1" dirty="0"/>
              <a:t>[3].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XXXXX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en-US" altLang="zh-CN" sz="4000" b="1" dirty="0"/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en-US" altLang="zh-CN" sz="4000" b="1" dirty="0"/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en-US" altLang="zh-CN" sz="4000" b="1" dirty="0"/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en-US" altLang="zh-CN" sz="4000" b="1" dirty="0"/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本工作受国家自然科学基金面上项目资助 </a:t>
            </a: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项目号 </a:t>
            </a: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XXXX)…</a:t>
            </a:r>
          </a:p>
        </p:txBody>
      </p:sp>
      <p:sp>
        <p:nvSpPr>
          <p:cNvPr id="5" name="Text Box 421">
            <a:extLst>
              <a:ext uri="{FF2B5EF4-FFF2-40B4-BE49-F238E27FC236}">
                <a16:creationId xmlns:a16="http://schemas.microsoft.com/office/drawing/2014/main" id="{463FABBD-E591-09DD-7DC5-D89C211BC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5644" y="29217316"/>
            <a:ext cx="107299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/>
              <a:t>【</a:t>
            </a:r>
            <a:r>
              <a:rPr lang="zh-CN" altLang="en-US" sz="5400" b="1" dirty="0">
                <a:latin typeface="SimHei" panose="02010609060101010101" pitchFamily="49" charset="-122"/>
                <a:ea typeface="SimHei" panose="02010609060101010101" pitchFamily="49" charset="-122"/>
              </a:rPr>
              <a:t>致谢</a:t>
            </a:r>
            <a:r>
              <a:rPr lang="en-US" altLang="zh-CN" sz="5400" b="1" dirty="0"/>
              <a:t>】</a:t>
            </a:r>
          </a:p>
        </p:txBody>
      </p:sp>
      <p:sp>
        <p:nvSpPr>
          <p:cNvPr id="6" name="Rectangle 454">
            <a:extLst>
              <a:ext uri="{FF2B5EF4-FFF2-40B4-BE49-F238E27FC236}">
                <a16:creationId xmlns:a16="http://schemas.microsoft.com/office/drawing/2014/main" id="{FE3F4ACD-F989-F5F8-C008-CED97F661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7559" y="30099569"/>
            <a:ext cx="11304587" cy="203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292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6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292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6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153</Words>
  <Application>Microsoft Macintosh PowerPoint</Application>
  <PresentationFormat>自定义</PresentationFormat>
  <Paragraphs>23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SimHei</vt:lpstr>
      <vt:lpstr>Arial</vt:lpstr>
      <vt:lpstr>Times New Roman</vt:lpstr>
      <vt:lpstr>Wingdings</vt:lpstr>
      <vt:lpstr>Default Design</vt:lpstr>
      <vt:lpstr>PowerPoint 演示文稿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Turkey</dc:creator>
  <cp:lastModifiedBy>Wang Miao</cp:lastModifiedBy>
  <cp:revision>48</cp:revision>
  <dcterms:created xsi:type="dcterms:W3CDTF">2008-03-27T16:01:01Z</dcterms:created>
  <dcterms:modified xsi:type="dcterms:W3CDTF">2022-10-24T08:06:07Z</dcterms:modified>
</cp:coreProperties>
</file>